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Open Sans Bold" charset="1" panose="00000000000000000000"/>
      <p:regular r:id="rId15"/>
    </p:embeddedFont>
    <p:embeddedFont>
      <p:font typeface="Poppins" charset="1" panose="00000500000000000000"/>
      <p:regular r:id="rId16"/>
    </p:embeddedFont>
    <p:embeddedFont>
      <p:font typeface="Poppins Bold" charset="1" panose="00000800000000000000"/>
      <p:regular r:id="rId17"/>
    </p:embeddedFont>
    <p:embeddedFont>
      <p:font typeface="Open Sans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177932" y="8597752"/>
            <a:ext cx="110068" cy="660548"/>
            <a:chOff x="0" y="0"/>
            <a:chExt cx="28989" cy="1739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989" cy="173972"/>
            </a:xfrm>
            <a:custGeom>
              <a:avLst/>
              <a:gdLst/>
              <a:ahLst/>
              <a:cxnLst/>
              <a:rect r="r" b="b" t="t" l="l"/>
              <a:pathLst>
                <a:path h="173972" w="28989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031126" y="255600"/>
            <a:ext cx="5876304" cy="11627276"/>
            <a:chOff x="0" y="0"/>
            <a:chExt cx="2620010" cy="51841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559" r="0" b="-1559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762644" y="5342529"/>
            <a:ext cx="2003612" cy="726709"/>
            <a:chOff x="0" y="0"/>
            <a:chExt cx="2098984" cy="76130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98984" cy="761301"/>
            </a:xfrm>
            <a:custGeom>
              <a:avLst/>
              <a:gdLst/>
              <a:ahLst/>
              <a:cxnLst/>
              <a:rect r="r" b="b" t="t" l="l"/>
              <a:pathLst>
                <a:path h="761301" w="2098984">
                  <a:moveTo>
                    <a:pt x="380650" y="0"/>
                  </a:moveTo>
                  <a:lnTo>
                    <a:pt x="1718333" y="0"/>
                  </a:lnTo>
                  <a:cubicBezTo>
                    <a:pt x="1819288" y="0"/>
                    <a:pt x="1916108" y="40104"/>
                    <a:pt x="1987494" y="111490"/>
                  </a:cubicBezTo>
                  <a:cubicBezTo>
                    <a:pt x="2058880" y="182876"/>
                    <a:pt x="2098984" y="279696"/>
                    <a:pt x="2098984" y="380650"/>
                  </a:cubicBezTo>
                  <a:lnTo>
                    <a:pt x="2098984" y="380650"/>
                  </a:lnTo>
                  <a:cubicBezTo>
                    <a:pt x="2098984" y="481605"/>
                    <a:pt x="2058880" y="578425"/>
                    <a:pt x="1987494" y="649811"/>
                  </a:cubicBezTo>
                  <a:cubicBezTo>
                    <a:pt x="1916108" y="721197"/>
                    <a:pt x="1819288" y="761301"/>
                    <a:pt x="1718333" y="761301"/>
                  </a:cubicBezTo>
                  <a:lnTo>
                    <a:pt x="380650" y="761301"/>
                  </a:lnTo>
                  <a:cubicBezTo>
                    <a:pt x="279696" y="761301"/>
                    <a:pt x="182876" y="721197"/>
                    <a:pt x="111490" y="649811"/>
                  </a:cubicBezTo>
                  <a:cubicBezTo>
                    <a:pt x="40104" y="578425"/>
                    <a:pt x="0" y="481605"/>
                    <a:pt x="0" y="380650"/>
                  </a:cubicBezTo>
                  <a:lnTo>
                    <a:pt x="0" y="380650"/>
                  </a:lnTo>
                  <a:cubicBezTo>
                    <a:pt x="0" y="279696"/>
                    <a:pt x="40104" y="182876"/>
                    <a:pt x="111490" y="111490"/>
                  </a:cubicBezTo>
                  <a:cubicBezTo>
                    <a:pt x="182876" y="40104"/>
                    <a:pt x="279696" y="0"/>
                    <a:pt x="38065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098984" cy="799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3376799" y="5485889"/>
            <a:ext cx="497506" cy="497506"/>
          </a:xfrm>
          <a:custGeom>
            <a:avLst/>
            <a:gdLst/>
            <a:ahLst/>
            <a:cxnLst/>
            <a:rect r="r" b="b" t="t" l="l"/>
            <a:pathLst>
              <a:path h="497506" w="497506">
                <a:moveTo>
                  <a:pt x="0" y="0"/>
                </a:moveTo>
                <a:lnTo>
                  <a:pt x="497506" y="0"/>
                </a:lnTo>
                <a:lnTo>
                  <a:pt x="497506" y="497506"/>
                </a:lnTo>
                <a:lnTo>
                  <a:pt x="0" y="497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741273" y="6669313"/>
            <a:ext cx="755030" cy="75503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37BF1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828158" y="7690257"/>
            <a:ext cx="581258" cy="352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2"/>
              </a:lnSpc>
              <a:spcBef>
                <a:spcPct val="0"/>
              </a:spcBef>
            </a:pPr>
            <a:r>
              <a:rPr lang="en-US" b="true" sz="2108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762644" y="7767243"/>
            <a:ext cx="755030" cy="755030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37BF1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41273" y="8865172"/>
            <a:ext cx="755030" cy="755030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37BF1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849529" y="488824"/>
            <a:ext cx="7155609" cy="2100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583"/>
              </a:lnSpc>
              <a:spcBef>
                <a:spcPct val="0"/>
              </a:spcBef>
            </a:pPr>
            <a:r>
              <a:rPr lang="en-US" sz="118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PayPark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28158" y="2795743"/>
            <a:ext cx="9564793" cy="205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75"/>
              </a:lnSpc>
              <a:spcBef>
                <a:spcPct val="0"/>
              </a:spcBef>
            </a:pPr>
            <a:r>
              <a:rPr lang="en-US" b="true" sz="5696">
                <a:solidFill>
                  <a:srgbClr val="335ACF"/>
                </a:solidFill>
                <a:latin typeface="Poppins Bold"/>
                <a:ea typeface="Poppins Bold"/>
                <a:cs typeface="Poppins Bold"/>
                <a:sym typeface="Poppins Bold"/>
              </a:rPr>
              <a:t>Mobil Tabanlı Otopark Rezervasyon Uygulaması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720999" y="6787946"/>
            <a:ext cx="5007752" cy="460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5"/>
              </a:lnSpc>
              <a:spcBef>
                <a:spcPct val="0"/>
              </a:spcBef>
            </a:pPr>
            <a:r>
              <a:rPr lang="en-US" sz="270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Yakındaki otoparkları bul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62644" y="5567646"/>
            <a:ext cx="2003612" cy="24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b="true" sz="146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Giriş yap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958818" y="5606373"/>
            <a:ext cx="1741014" cy="248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7"/>
              </a:lnSpc>
              <a:spcBef>
                <a:spcPct val="0"/>
              </a:spcBef>
            </a:pPr>
            <a:r>
              <a:rPr lang="en-US" b="true" sz="146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Hesap Oluştur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720999" y="7883820"/>
            <a:ext cx="5007752" cy="464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5"/>
              </a:lnSpc>
              <a:spcBef>
                <a:spcPct val="0"/>
              </a:spcBef>
            </a:pPr>
            <a:r>
              <a:rPr lang="en-US" sz="270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Rezervasyon yap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636485" y="8891470"/>
            <a:ext cx="5007752" cy="460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5"/>
              </a:lnSpc>
              <a:spcBef>
                <a:spcPct val="0"/>
              </a:spcBef>
            </a:pPr>
            <a:r>
              <a:rPr lang="en-US" sz="270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Rahatça park et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647890" y="7785337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49529" y="9047234"/>
            <a:ext cx="581258" cy="352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2"/>
              </a:lnSpc>
              <a:spcBef>
                <a:spcPct val="0"/>
              </a:spcBef>
            </a:pPr>
            <a:r>
              <a:rPr lang="en-US" b="true" sz="2108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49529" y="7976793"/>
            <a:ext cx="581258" cy="352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2"/>
              </a:lnSpc>
              <a:spcBef>
                <a:spcPct val="0"/>
              </a:spcBef>
            </a:pPr>
            <a:r>
              <a:rPr lang="en-US" b="true" sz="2108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849529" y="6833511"/>
            <a:ext cx="581258" cy="352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2"/>
              </a:lnSpc>
              <a:spcBef>
                <a:spcPct val="0"/>
              </a:spcBef>
            </a:pPr>
            <a:r>
              <a:rPr lang="en-US" b="true" sz="2108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177932" y="8597752"/>
            <a:ext cx="110068" cy="660548"/>
            <a:chOff x="0" y="0"/>
            <a:chExt cx="28989" cy="1739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989" cy="173972"/>
            </a:xfrm>
            <a:custGeom>
              <a:avLst/>
              <a:gdLst/>
              <a:ahLst/>
              <a:cxnLst/>
              <a:rect r="r" b="b" t="t" l="l"/>
              <a:pathLst>
                <a:path h="173972" w="28989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914595" y="2514134"/>
            <a:ext cx="1042538" cy="47625"/>
            <a:chOff x="0" y="0"/>
            <a:chExt cx="274578" cy="125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4578" cy="12543"/>
            </a:xfrm>
            <a:custGeom>
              <a:avLst/>
              <a:gdLst/>
              <a:ahLst/>
              <a:cxnLst/>
              <a:rect r="r" b="b" t="t" l="l"/>
              <a:pathLst>
                <a:path h="12543" w="274578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42862" y="3209459"/>
            <a:ext cx="5575453" cy="5388293"/>
            <a:chOff x="0" y="0"/>
            <a:chExt cx="968870" cy="93634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68871" cy="936347"/>
            </a:xfrm>
            <a:custGeom>
              <a:avLst/>
              <a:gdLst/>
              <a:ahLst/>
              <a:cxnLst/>
              <a:rect r="r" b="b" t="t" l="l"/>
              <a:pathLst>
                <a:path h="936347" w="968871">
                  <a:moveTo>
                    <a:pt x="37491" y="0"/>
                  </a:moveTo>
                  <a:lnTo>
                    <a:pt x="931379" y="0"/>
                  </a:lnTo>
                  <a:cubicBezTo>
                    <a:pt x="952085" y="0"/>
                    <a:pt x="968871" y="16785"/>
                    <a:pt x="968871" y="37491"/>
                  </a:cubicBezTo>
                  <a:lnTo>
                    <a:pt x="968871" y="898856"/>
                  </a:lnTo>
                  <a:cubicBezTo>
                    <a:pt x="968871" y="919562"/>
                    <a:pt x="952085" y="936347"/>
                    <a:pt x="931379" y="936347"/>
                  </a:cubicBezTo>
                  <a:lnTo>
                    <a:pt x="37491" y="936347"/>
                  </a:lnTo>
                  <a:cubicBezTo>
                    <a:pt x="16785" y="936347"/>
                    <a:pt x="0" y="919562"/>
                    <a:pt x="0" y="898856"/>
                  </a:cubicBezTo>
                  <a:lnTo>
                    <a:pt x="0" y="37491"/>
                  </a:lnTo>
                  <a:cubicBezTo>
                    <a:pt x="0" y="16785"/>
                    <a:pt x="16785" y="0"/>
                    <a:pt x="37491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968870" cy="9839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677289" y="3213113"/>
            <a:ext cx="5343414" cy="5384639"/>
            <a:chOff x="0" y="0"/>
            <a:chExt cx="928548" cy="93571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28548" cy="935712"/>
            </a:xfrm>
            <a:custGeom>
              <a:avLst/>
              <a:gdLst/>
              <a:ahLst/>
              <a:cxnLst/>
              <a:rect r="r" b="b" t="t" l="l"/>
              <a:pathLst>
                <a:path h="935712" w="928548">
                  <a:moveTo>
                    <a:pt x="39120" y="0"/>
                  </a:moveTo>
                  <a:lnTo>
                    <a:pt x="889429" y="0"/>
                  </a:lnTo>
                  <a:cubicBezTo>
                    <a:pt x="911034" y="0"/>
                    <a:pt x="928548" y="17514"/>
                    <a:pt x="928548" y="39120"/>
                  </a:cubicBezTo>
                  <a:lnTo>
                    <a:pt x="928548" y="896592"/>
                  </a:lnTo>
                  <a:cubicBezTo>
                    <a:pt x="928548" y="906968"/>
                    <a:pt x="924427" y="916918"/>
                    <a:pt x="917090" y="924254"/>
                  </a:cubicBezTo>
                  <a:cubicBezTo>
                    <a:pt x="909754" y="931590"/>
                    <a:pt x="899804" y="935712"/>
                    <a:pt x="889429" y="935712"/>
                  </a:cubicBezTo>
                  <a:lnTo>
                    <a:pt x="39120" y="935712"/>
                  </a:lnTo>
                  <a:cubicBezTo>
                    <a:pt x="17514" y="935712"/>
                    <a:pt x="0" y="918198"/>
                    <a:pt x="0" y="896592"/>
                  </a:cubicBezTo>
                  <a:lnTo>
                    <a:pt x="0" y="39120"/>
                  </a:lnTo>
                  <a:cubicBezTo>
                    <a:pt x="0" y="17514"/>
                    <a:pt x="17514" y="0"/>
                    <a:pt x="3912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928548" cy="983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194492" y="3974839"/>
            <a:ext cx="1121789" cy="112178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3333486" y="4323162"/>
            <a:ext cx="425144" cy="425144"/>
          </a:xfrm>
          <a:custGeom>
            <a:avLst/>
            <a:gdLst/>
            <a:ahLst/>
            <a:cxnLst/>
            <a:rect r="r" b="b" t="t" l="l"/>
            <a:pathLst>
              <a:path h="425144" w="425144">
                <a:moveTo>
                  <a:pt x="0" y="0"/>
                </a:moveTo>
                <a:lnTo>
                  <a:pt x="425144" y="0"/>
                </a:lnTo>
                <a:lnTo>
                  <a:pt x="425144" y="425144"/>
                </a:lnTo>
                <a:lnTo>
                  <a:pt x="0" y="4251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498431" y="4323162"/>
            <a:ext cx="513910" cy="425144"/>
          </a:xfrm>
          <a:custGeom>
            <a:avLst/>
            <a:gdLst/>
            <a:ahLst/>
            <a:cxnLst/>
            <a:rect r="r" b="b" t="t" l="l"/>
            <a:pathLst>
              <a:path h="425144" w="513910">
                <a:moveTo>
                  <a:pt x="0" y="0"/>
                </a:moveTo>
                <a:lnTo>
                  <a:pt x="513910" y="0"/>
                </a:lnTo>
                <a:lnTo>
                  <a:pt x="513910" y="425144"/>
                </a:lnTo>
                <a:lnTo>
                  <a:pt x="0" y="4251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2020703" y="3209459"/>
            <a:ext cx="5458381" cy="5388293"/>
            <a:chOff x="0" y="0"/>
            <a:chExt cx="948526" cy="93634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48526" cy="936347"/>
            </a:xfrm>
            <a:custGeom>
              <a:avLst/>
              <a:gdLst/>
              <a:ahLst/>
              <a:cxnLst/>
              <a:rect r="r" b="b" t="t" l="l"/>
              <a:pathLst>
                <a:path h="936347" w="948526">
                  <a:moveTo>
                    <a:pt x="38296" y="0"/>
                  </a:moveTo>
                  <a:lnTo>
                    <a:pt x="910231" y="0"/>
                  </a:lnTo>
                  <a:cubicBezTo>
                    <a:pt x="931381" y="0"/>
                    <a:pt x="948526" y="17146"/>
                    <a:pt x="948526" y="38296"/>
                  </a:cubicBezTo>
                  <a:lnTo>
                    <a:pt x="948526" y="898051"/>
                  </a:lnTo>
                  <a:cubicBezTo>
                    <a:pt x="948526" y="919202"/>
                    <a:pt x="931381" y="936347"/>
                    <a:pt x="910231" y="936347"/>
                  </a:cubicBezTo>
                  <a:lnTo>
                    <a:pt x="38296" y="936347"/>
                  </a:lnTo>
                  <a:cubicBezTo>
                    <a:pt x="17146" y="936347"/>
                    <a:pt x="0" y="919202"/>
                    <a:pt x="0" y="898051"/>
                  </a:cubicBezTo>
                  <a:lnTo>
                    <a:pt x="0" y="38296"/>
                  </a:lnTo>
                  <a:cubicBezTo>
                    <a:pt x="0" y="17146"/>
                    <a:pt x="17146" y="0"/>
                    <a:pt x="38296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948526" cy="9839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823740" y="3308153"/>
            <a:ext cx="1881082" cy="1881082"/>
          </a:xfrm>
          <a:custGeom>
            <a:avLst/>
            <a:gdLst/>
            <a:ahLst/>
            <a:cxnLst/>
            <a:rect r="r" b="b" t="t" l="l"/>
            <a:pathLst>
              <a:path h="1881082" w="1881082">
                <a:moveTo>
                  <a:pt x="0" y="0"/>
                </a:moveTo>
                <a:lnTo>
                  <a:pt x="1881082" y="0"/>
                </a:lnTo>
                <a:lnTo>
                  <a:pt x="1881082" y="1881082"/>
                </a:lnTo>
                <a:lnTo>
                  <a:pt x="0" y="18810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7273309" y="3308153"/>
            <a:ext cx="2042971" cy="2042971"/>
          </a:xfrm>
          <a:custGeom>
            <a:avLst/>
            <a:gdLst/>
            <a:ahLst/>
            <a:cxnLst/>
            <a:rect r="r" b="b" t="t" l="l"/>
            <a:pathLst>
              <a:path h="2042971" w="2042971">
                <a:moveTo>
                  <a:pt x="0" y="0"/>
                </a:moveTo>
                <a:lnTo>
                  <a:pt x="2042971" y="0"/>
                </a:lnTo>
                <a:lnTo>
                  <a:pt x="2042971" y="2042971"/>
                </a:lnTo>
                <a:lnTo>
                  <a:pt x="0" y="20429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2373128" y="2697026"/>
            <a:ext cx="3208407" cy="3208407"/>
          </a:xfrm>
          <a:custGeom>
            <a:avLst/>
            <a:gdLst/>
            <a:ahLst/>
            <a:cxnLst/>
            <a:rect r="r" b="b" t="t" l="l"/>
            <a:pathLst>
              <a:path h="3208407" w="3208407">
                <a:moveTo>
                  <a:pt x="0" y="0"/>
                </a:moveTo>
                <a:lnTo>
                  <a:pt x="3208407" y="0"/>
                </a:lnTo>
                <a:lnTo>
                  <a:pt x="3208407" y="3208407"/>
                </a:lnTo>
                <a:lnTo>
                  <a:pt x="0" y="32084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914595" y="1555014"/>
            <a:ext cx="8033537" cy="852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66"/>
              </a:lnSpc>
            </a:pPr>
            <a:r>
              <a:rPr lang="en-US" b="true" sz="535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PayPark Nasıl Çalışır?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28885" y="5802251"/>
            <a:ext cx="5053113" cy="179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2"/>
              </a:lnSpc>
              <a:spcBef>
                <a:spcPct val="0"/>
              </a:spcBef>
            </a:pPr>
            <a:r>
              <a:rPr lang="en-US" sz="207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Konumunu seç, haritada çevrendeki uygun park alanlarını görüntüle. Fiyat, saat aralığı, mesafe ve uygunluk durumuna göre karşılaştır; sana en uygun alanı filtreleyip seç.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823740" y="5233827"/>
            <a:ext cx="3124125" cy="424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5"/>
              </a:lnSpc>
              <a:spcBef>
                <a:spcPct val="0"/>
              </a:spcBef>
            </a:pPr>
            <a:r>
              <a:rPr lang="en-US" b="true" sz="2489">
                <a:solidFill>
                  <a:srgbClr val="335AC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1) Keşfet (Bul)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879000" y="5859809"/>
            <a:ext cx="4948104" cy="2077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2"/>
              </a:lnSpc>
              <a:spcBef>
                <a:spcPct val="0"/>
              </a:spcBef>
            </a:pPr>
            <a:r>
              <a:rPr lang="en-US" sz="199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Giriş–çıkış saatlerini belirle, rezervasyonunu oluştur. Dijital sözleşmeyi onaylayıp güvenli ödeme ile işlemi tamamla. Onay sonrası rezervasyon detayların uygulamada görünür ve bildirim gelir.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009600" y="5408703"/>
            <a:ext cx="3180559" cy="431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8"/>
              </a:lnSpc>
              <a:spcBef>
                <a:spcPct val="0"/>
              </a:spcBef>
            </a:pPr>
            <a:r>
              <a:rPr lang="en-US" b="true" sz="253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2) Rezerve Et &amp; Öde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373128" y="5431212"/>
            <a:ext cx="2978689" cy="407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3"/>
              </a:lnSpc>
              <a:spcBef>
                <a:spcPct val="0"/>
              </a:spcBef>
            </a:pPr>
            <a:r>
              <a:rPr lang="en-US" b="true" sz="2374">
                <a:solidFill>
                  <a:srgbClr val="335AC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3) Park Et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419411" y="5867333"/>
            <a:ext cx="5072387" cy="1802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3"/>
              </a:lnSpc>
              <a:spcBef>
                <a:spcPct val="0"/>
              </a:spcBef>
            </a:pPr>
            <a:r>
              <a:rPr lang="en-US" sz="208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Seçtiğin saat aralığında alana git; rezervasyonunla parkını gerçekleştir. Süren bitince çıkış yap, rezervasyonunu tamamla. (İstersen uzatma/iptal gibi işlemleri de uygulamadan yönetebilirsin.)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651" y="0"/>
            <a:ext cx="8260763" cy="10287000"/>
            <a:chOff x="0" y="0"/>
            <a:chExt cx="2175674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5674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75674">
                  <a:moveTo>
                    <a:pt x="0" y="0"/>
                  </a:moveTo>
                  <a:lnTo>
                    <a:pt x="2175674" y="0"/>
                  </a:lnTo>
                  <a:lnTo>
                    <a:pt x="217567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75674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177932" y="8597752"/>
            <a:ext cx="110068" cy="660548"/>
            <a:chOff x="0" y="0"/>
            <a:chExt cx="28989" cy="1739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989" cy="173972"/>
            </a:xfrm>
            <a:custGeom>
              <a:avLst/>
              <a:gdLst/>
              <a:ahLst/>
              <a:cxnLst/>
              <a:rect r="r" b="b" t="t" l="l"/>
              <a:pathLst>
                <a:path h="173972" w="28989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812986" y="332876"/>
            <a:ext cx="5030710" cy="9954124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18205" t="-9526" r="-17179" b="-9473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9612962" y="1324458"/>
            <a:ext cx="5859403" cy="3239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74"/>
              </a:lnSpc>
            </a:pPr>
            <a:r>
              <a:rPr lang="en-US" sz="5363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Yakındaki Parklar</a:t>
            </a:r>
          </a:p>
          <a:p>
            <a:pPr algn="l">
              <a:lnSpc>
                <a:spcPts val="6274"/>
              </a:lnSpc>
            </a:pPr>
            <a:r>
              <a:rPr lang="en-US" sz="5363" b="true">
                <a:solidFill>
                  <a:srgbClr val="335ACF"/>
                </a:solidFill>
                <a:latin typeface="Poppins Bold"/>
                <a:ea typeface="Poppins Bold"/>
                <a:cs typeface="Poppins Bold"/>
                <a:sym typeface="Poppins Bold"/>
              </a:rPr>
              <a:t>Harita &amp; Mesafe Filtresi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612962" y="5339571"/>
            <a:ext cx="7270742" cy="1994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68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Harita üzerinde çevrendeki park alanlarını görüntülersin. Üstteki mesafe ayarı (km) ile arama yarıçapını istediğin gibi artırıp azaltarak yalnızca seçtiğin mesafe içindeki uygun parkları listelersin.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651" y="5334000"/>
            <a:ext cx="18320651" cy="4953000"/>
            <a:chOff x="0" y="0"/>
            <a:chExt cx="4825192" cy="13044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25192" cy="1304494"/>
            </a:xfrm>
            <a:custGeom>
              <a:avLst/>
              <a:gdLst/>
              <a:ahLst/>
              <a:cxnLst/>
              <a:rect r="r" b="b" t="t" l="l"/>
              <a:pathLst>
                <a:path h="1304494" w="4825192">
                  <a:moveTo>
                    <a:pt x="0" y="0"/>
                  </a:moveTo>
                  <a:lnTo>
                    <a:pt x="4825192" y="0"/>
                  </a:lnTo>
                  <a:lnTo>
                    <a:pt x="4825192" y="1304494"/>
                  </a:lnTo>
                  <a:lnTo>
                    <a:pt x="0" y="1304494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25192" cy="1342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177932" y="8597752"/>
            <a:ext cx="110068" cy="660548"/>
            <a:chOff x="0" y="0"/>
            <a:chExt cx="28989" cy="1739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989" cy="173972"/>
            </a:xfrm>
            <a:custGeom>
              <a:avLst/>
              <a:gdLst/>
              <a:ahLst/>
              <a:cxnLst/>
              <a:rect r="r" b="b" t="t" l="l"/>
              <a:pathLst>
                <a:path h="173972" w="28989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537BF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8988231" y="1533138"/>
            <a:ext cx="3369735" cy="6667600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559" r="0" b="-1559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5061185" y="1480880"/>
            <a:ext cx="3429550" cy="6785954"/>
            <a:chOff x="0" y="0"/>
            <a:chExt cx="2620010" cy="518414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3030" r="0" b="-88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12853265" y="1533138"/>
            <a:ext cx="3396146" cy="6719858"/>
            <a:chOff x="0" y="0"/>
            <a:chExt cx="2620010" cy="518414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559" r="0" b="-1559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38" id="38"/>
          <p:cNvGrpSpPr>
            <a:grpSpLocks noChangeAspect="true"/>
          </p:cNvGrpSpPr>
          <p:nvPr/>
        </p:nvGrpSpPr>
        <p:grpSpPr>
          <a:xfrm rot="0">
            <a:off x="1381225" y="1480880"/>
            <a:ext cx="3422557" cy="6772116"/>
            <a:chOff x="0" y="0"/>
            <a:chExt cx="2620010" cy="518414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559" r="0" b="-1559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48" id="48"/>
          <p:cNvSpPr txBox="true"/>
          <p:nvPr/>
        </p:nvSpPr>
        <p:spPr>
          <a:xfrm rot="0">
            <a:off x="5930035" y="643774"/>
            <a:ext cx="6427931" cy="73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36"/>
              </a:lnSpc>
            </a:pPr>
            <a:r>
              <a:rPr lang="en-US" b="true" sz="456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Rezervasyonlarım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-1583685" y="8459220"/>
            <a:ext cx="21422720" cy="79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9"/>
              </a:lnSpc>
            </a:pPr>
            <a:r>
              <a:rPr lang="en-US" sz="234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Sekmeler (Aktif / Geçmiş / İptal)</a:t>
            </a:r>
          </a:p>
          <a:p>
            <a:pPr algn="ctr">
              <a:lnSpc>
                <a:spcPts val="3289"/>
              </a:lnSpc>
              <a:spcBef>
                <a:spcPct val="0"/>
              </a:spcBef>
            </a:pPr>
            <a:r>
              <a:rPr lang="en-US" sz="234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Rezervasyonlarını durumuna göre filtreleyip hızlıca görüntülemeni sağlar.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177932" y="8597752"/>
            <a:ext cx="110068" cy="660548"/>
            <a:chOff x="0" y="0"/>
            <a:chExt cx="28989" cy="1739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989" cy="173972"/>
            </a:xfrm>
            <a:custGeom>
              <a:avLst/>
              <a:gdLst/>
              <a:ahLst/>
              <a:cxnLst/>
              <a:rect r="r" b="b" t="t" l="l"/>
              <a:pathLst>
                <a:path h="173972" w="28989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706324" y="746669"/>
            <a:ext cx="4658921" cy="9218475"/>
            <a:chOff x="0" y="0"/>
            <a:chExt cx="2620010" cy="51841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559" r="0" b="-1559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5860545" y="2002586"/>
            <a:ext cx="2539269" cy="2539269"/>
          </a:xfrm>
          <a:custGeom>
            <a:avLst/>
            <a:gdLst/>
            <a:ahLst/>
            <a:cxnLst/>
            <a:rect r="r" b="b" t="t" l="l"/>
            <a:pathLst>
              <a:path h="2539269" w="2539269">
                <a:moveTo>
                  <a:pt x="0" y="0"/>
                </a:moveTo>
                <a:lnTo>
                  <a:pt x="2539269" y="0"/>
                </a:lnTo>
                <a:lnTo>
                  <a:pt x="2539269" y="2539269"/>
                </a:lnTo>
                <a:lnTo>
                  <a:pt x="0" y="2539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893641" y="4369658"/>
            <a:ext cx="2309741" cy="2676653"/>
          </a:xfrm>
          <a:custGeom>
            <a:avLst/>
            <a:gdLst/>
            <a:ahLst/>
            <a:cxnLst/>
            <a:rect r="r" b="b" t="t" l="l"/>
            <a:pathLst>
              <a:path h="2676653" w="2309741">
                <a:moveTo>
                  <a:pt x="0" y="0"/>
                </a:moveTo>
                <a:lnTo>
                  <a:pt x="2309741" y="0"/>
                </a:lnTo>
                <a:lnTo>
                  <a:pt x="2309741" y="2676652"/>
                </a:lnTo>
                <a:lnTo>
                  <a:pt x="0" y="26766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229" t="-24368" r="-35341" b="-2541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939964" y="7122601"/>
            <a:ext cx="2380430" cy="2380430"/>
          </a:xfrm>
          <a:custGeom>
            <a:avLst/>
            <a:gdLst/>
            <a:ahLst/>
            <a:cxnLst/>
            <a:rect r="r" b="b" t="t" l="l"/>
            <a:pathLst>
              <a:path h="2380430" w="2380430">
                <a:moveTo>
                  <a:pt x="0" y="0"/>
                </a:moveTo>
                <a:lnTo>
                  <a:pt x="2380430" y="0"/>
                </a:lnTo>
                <a:lnTo>
                  <a:pt x="2380430" y="2380430"/>
                </a:lnTo>
                <a:lnTo>
                  <a:pt x="0" y="23804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176743" y="1270834"/>
            <a:ext cx="4982921" cy="73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b="true" sz="456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Destek Merkezi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519889" y="2631015"/>
            <a:ext cx="2272961" cy="390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0"/>
              </a:lnSpc>
              <a:spcBef>
                <a:spcPct val="0"/>
              </a:spcBef>
            </a:pPr>
            <a:r>
              <a:rPr lang="en-US" b="true" sz="2171">
                <a:solidFill>
                  <a:srgbClr val="335ACF"/>
                </a:solidFill>
                <a:latin typeface="Poppins Bold"/>
                <a:ea typeface="Poppins Bold"/>
                <a:cs typeface="Poppins Bold"/>
                <a:sym typeface="Poppins Bold"/>
              </a:rPr>
              <a:t>Canlı Destek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627459" y="4937154"/>
            <a:ext cx="3047424" cy="77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4"/>
              </a:lnSpc>
              <a:spcBef>
                <a:spcPct val="0"/>
              </a:spcBef>
            </a:pPr>
            <a:r>
              <a:rPr lang="en-US" b="true" sz="2174">
                <a:solidFill>
                  <a:srgbClr val="335ACF"/>
                </a:solidFill>
                <a:latin typeface="Poppins Bold"/>
                <a:ea typeface="Poppins Bold"/>
                <a:cs typeface="Poppins Bold"/>
                <a:sym typeface="Poppins Bold"/>
              </a:rPr>
              <a:t>Sıkça Sorulan Sorular (SSS)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399814" y="7414672"/>
            <a:ext cx="3125963" cy="703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3"/>
              </a:lnSpc>
              <a:spcBef>
                <a:spcPct val="0"/>
              </a:spcBef>
            </a:pPr>
            <a:r>
              <a:rPr lang="en-US" b="true" sz="1995">
                <a:solidFill>
                  <a:srgbClr val="335ACF"/>
                </a:solidFill>
                <a:latin typeface="Poppins Bold"/>
                <a:ea typeface="Poppins Bold"/>
                <a:cs typeface="Poppins Bold"/>
                <a:sym typeface="Poppins Bold"/>
              </a:rPr>
              <a:t>Çözüm / Talep Oluşturma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898530" y="4795489"/>
            <a:ext cx="6389470" cy="1117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6"/>
              </a:lnSpc>
              <a:spcBef>
                <a:spcPct val="0"/>
              </a:spcBef>
            </a:pPr>
            <a:r>
              <a:rPr lang="en-US" sz="214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Rezervasyon, ödeme, iptal/iadeler ve kullanım adımları gibi en çok sorulan konulara anında cevap sunar.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022157" y="7238974"/>
            <a:ext cx="5469642" cy="1073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8"/>
              </a:lnSpc>
              <a:spcBef>
                <a:spcPct val="0"/>
              </a:spcBef>
            </a:pPr>
            <a:r>
              <a:rPr lang="en-US" sz="207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Teknik sorun veya şikâyetlerde destek kaydı açmayı sağlar; süreç takibi ve geri dönüş bildirimi sunar.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914520" y="2445885"/>
            <a:ext cx="5577279" cy="1113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0"/>
              </a:lnSpc>
              <a:spcBef>
                <a:spcPct val="0"/>
              </a:spcBef>
            </a:pPr>
            <a:r>
              <a:rPr lang="en-US" sz="215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Anlık mesajlaşma ile müşteri temsilcisine bağlanıp sorunları hızlıca çözmeye yardımcı olur.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520229" y="4470746"/>
            <a:ext cx="8252837" cy="825283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474582" y="426097"/>
            <a:ext cx="3988491" cy="7891914"/>
            <a:chOff x="0" y="0"/>
            <a:chExt cx="2620010" cy="51841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559" r="0" b="-1559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4362243" y="2000641"/>
            <a:ext cx="3925757" cy="7767784"/>
            <a:chOff x="0" y="0"/>
            <a:chExt cx="2620010" cy="51841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559" r="0" b="-1559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831990" y="2689562"/>
            <a:ext cx="1042538" cy="47625"/>
            <a:chOff x="0" y="0"/>
            <a:chExt cx="274578" cy="1254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74578" cy="12543"/>
            </a:xfrm>
            <a:custGeom>
              <a:avLst/>
              <a:gdLst/>
              <a:ahLst/>
              <a:cxnLst/>
              <a:rect r="r" b="b" t="t" l="l"/>
              <a:pathLst>
                <a:path h="12543" w="274578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308357" y="2907042"/>
            <a:ext cx="1047266" cy="1047266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83392" y="5884533"/>
            <a:ext cx="1047266" cy="1047266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39573" y="4313392"/>
            <a:ext cx="1047266" cy="1047266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443470" y="7457392"/>
            <a:ext cx="1047266" cy="1047266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40" id="40"/>
          <p:cNvSpPr/>
          <p:nvPr/>
        </p:nvSpPr>
        <p:spPr>
          <a:xfrm flipH="false" flipV="false" rot="0">
            <a:off x="1136045" y="2493494"/>
            <a:ext cx="1454321" cy="1460814"/>
          </a:xfrm>
          <a:custGeom>
            <a:avLst/>
            <a:gdLst/>
            <a:ahLst/>
            <a:cxnLst/>
            <a:rect r="r" b="b" t="t" l="l"/>
            <a:pathLst>
              <a:path h="1460814" w="1454321">
                <a:moveTo>
                  <a:pt x="0" y="0"/>
                </a:moveTo>
                <a:lnTo>
                  <a:pt x="1454321" y="0"/>
                </a:lnTo>
                <a:lnTo>
                  <a:pt x="1454321" y="1460814"/>
                </a:lnTo>
                <a:lnTo>
                  <a:pt x="0" y="14608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678071" y="3813423"/>
            <a:ext cx="2269829" cy="2269829"/>
          </a:xfrm>
          <a:custGeom>
            <a:avLst/>
            <a:gdLst/>
            <a:ahLst/>
            <a:cxnLst/>
            <a:rect r="r" b="b" t="t" l="l"/>
            <a:pathLst>
              <a:path h="2269829" w="2269829">
                <a:moveTo>
                  <a:pt x="0" y="0"/>
                </a:moveTo>
                <a:lnTo>
                  <a:pt x="2269829" y="0"/>
                </a:lnTo>
                <a:lnTo>
                  <a:pt x="2269829" y="2269830"/>
                </a:lnTo>
                <a:lnTo>
                  <a:pt x="0" y="22698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071279" y="5694033"/>
            <a:ext cx="1519088" cy="1519088"/>
          </a:xfrm>
          <a:custGeom>
            <a:avLst/>
            <a:gdLst/>
            <a:ahLst/>
            <a:cxnLst/>
            <a:rect r="r" b="b" t="t" l="l"/>
            <a:pathLst>
              <a:path h="1519088" w="1519088">
                <a:moveTo>
                  <a:pt x="0" y="0"/>
                </a:moveTo>
                <a:lnTo>
                  <a:pt x="1519087" y="0"/>
                </a:lnTo>
                <a:lnTo>
                  <a:pt x="1519087" y="1519087"/>
                </a:lnTo>
                <a:lnTo>
                  <a:pt x="0" y="15190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1007684" y="7245614"/>
            <a:ext cx="1798683" cy="1798683"/>
          </a:xfrm>
          <a:custGeom>
            <a:avLst/>
            <a:gdLst/>
            <a:ahLst/>
            <a:cxnLst/>
            <a:rect r="r" b="b" t="t" l="l"/>
            <a:pathLst>
              <a:path h="1798683" w="1798683">
                <a:moveTo>
                  <a:pt x="0" y="0"/>
                </a:moveTo>
                <a:lnTo>
                  <a:pt x="1798683" y="0"/>
                </a:lnTo>
                <a:lnTo>
                  <a:pt x="1798683" y="1798683"/>
                </a:lnTo>
                <a:lnTo>
                  <a:pt x="0" y="17986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1673730" y="1168898"/>
            <a:ext cx="4982921" cy="1408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b="true" sz="456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Hesap ve Profil Yönetimi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2586864" y="3001759"/>
            <a:ext cx="7774409" cy="952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1"/>
              </a:lnSpc>
            </a:pPr>
            <a:r>
              <a:rPr lang="en-US" sz="1851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Telefon Numarası</a:t>
            </a:r>
          </a:p>
          <a:p>
            <a:pPr algn="l">
              <a:lnSpc>
                <a:spcPts val="2591"/>
              </a:lnSpc>
              <a:spcBef>
                <a:spcPct val="0"/>
              </a:spcBef>
            </a:pPr>
            <a:r>
              <a:rPr lang="en-US" sz="185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Hesabına bağlı telefonunu görüntüle/güncelle; doğrulama ile güvenliği artır.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2586864" y="4418878"/>
            <a:ext cx="7868668" cy="608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6"/>
              </a:lnSpc>
            </a:pPr>
            <a:r>
              <a:rPr lang="en-US" sz="1804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Şifre Değiştir</a:t>
            </a:r>
          </a:p>
          <a:p>
            <a:pPr algn="l">
              <a:lnSpc>
                <a:spcPts val="2526"/>
              </a:lnSpc>
              <a:spcBef>
                <a:spcPct val="0"/>
              </a:spcBef>
            </a:pPr>
            <a:r>
              <a:rPr lang="en-US" sz="180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Mevcut şifreyi doğrulayarak yeni şifre belirle; hesap güvenliğini koru.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2630683" y="5917272"/>
            <a:ext cx="7756282" cy="953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5"/>
              </a:lnSpc>
            </a:pPr>
            <a:r>
              <a:rPr lang="en-US" sz="1846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Otopark Sahibi Başvurusu</a:t>
            </a:r>
          </a:p>
          <a:p>
            <a:pPr algn="l">
              <a:lnSpc>
                <a:spcPts val="2585"/>
              </a:lnSpc>
              <a:spcBef>
                <a:spcPct val="0"/>
              </a:spcBef>
            </a:pPr>
            <a:r>
              <a:rPr lang="en-US" sz="184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Park alanını PayPark’ta listelemek için başvuru formunu doldur; bilgiler incelemeye gönderilir.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2604991" y="7654061"/>
            <a:ext cx="7756282" cy="953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5"/>
              </a:lnSpc>
            </a:pPr>
            <a:r>
              <a:rPr lang="en-US" sz="1846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Otopark Sahibi Paneli (başvuru onaylandıysa)</a:t>
            </a:r>
          </a:p>
          <a:p>
            <a:pPr algn="l">
              <a:lnSpc>
                <a:spcPts val="2585"/>
              </a:lnSpc>
              <a:spcBef>
                <a:spcPct val="0"/>
              </a:spcBef>
            </a:pPr>
            <a:r>
              <a:rPr lang="en-US" sz="184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Park alanlarını yönet, fiyat/uygunluk ayarla, rezervasyonları ve kazançları takip et.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177932" y="8597752"/>
            <a:ext cx="110068" cy="660548"/>
            <a:chOff x="0" y="0"/>
            <a:chExt cx="28989" cy="1739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989" cy="173972"/>
            </a:xfrm>
            <a:custGeom>
              <a:avLst/>
              <a:gdLst/>
              <a:ahLst/>
              <a:cxnLst/>
              <a:rect r="r" b="b" t="t" l="l"/>
              <a:pathLst>
                <a:path h="173972" w="28989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290563" y="4270183"/>
            <a:ext cx="3040836" cy="6016817"/>
            <a:chOff x="0" y="0"/>
            <a:chExt cx="2620010" cy="51841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166703" t="0" r="-166703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3944924" y="2580935"/>
            <a:ext cx="3040836" cy="6016817"/>
            <a:chOff x="0" y="0"/>
            <a:chExt cx="2620010" cy="51841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109300" t="-14515" r="-229407" b="-1429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7599285" y="463151"/>
            <a:ext cx="3040836" cy="6016817"/>
            <a:chOff x="0" y="0"/>
            <a:chExt cx="2620010" cy="518414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77875" t="0" r="-209093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1028700" y="1962683"/>
            <a:ext cx="6037293" cy="47625"/>
            <a:chOff x="0" y="0"/>
            <a:chExt cx="1590069" cy="1254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590069" cy="12543"/>
            </a:xfrm>
            <a:custGeom>
              <a:avLst/>
              <a:gdLst/>
              <a:ahLst/>
              <a:cxnLst/>
              <a:rect r="r" b="b" t="t" l="l"/>
              <a:pathLst>
                <a:path h="12543" w="1590069">
                  <a:moveTo>
                    <a:pt x="6272" y="0"/>
                  </a:moveTo>
                  <a:lnTo>
                    <a:pt x="1583797" y="0"/>
                  </a:lnTo>
                  <a:cubicBezTo>
                    <a:pt x="1585461" y="0"/>
                    <a:pt x="1587056" y="661"/>
                    <a:pt x="1588232" y="1837"/>
                  </a:cubicBezTo>
                  <a:cubicBezTo>
                    <a:pt x="1589408" y="3013"/>
                    <a:pt x="1590069" y="4608"/>
                    <a:pt x="1590069" y="6272"/>
                  </a:cubicBezTo>
                  <a:lnTo>
                    <a:pt x="1590069" y="6272"/>
                  </a:lnTo>
                  <a:cubicBezTo>
                    <a:pt x="1590069" y="7935"/>
                    <a:pt x="1589408" y="9530"/>
                    <a:pt x="1588232" y="10706"/>
                  </a:cubicBezTo>
                  <a:cubicBezTo>
                    <a:pt x="1587056" y="11882"/>
                    <a:pt x="1585461" y="12543"/>
                    <a:pt x="1583797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1590069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8967303" y="7254379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616635" y="1239620"/>
            <a:ext cx="5861015" cy="1408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Mobil uygulama (Frontend):</a:t>
            </a:r>
            <a:r>
              <a:rPr lang="en-US" sz="456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Flutter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119703" y="7406779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793978" y="3529738"/>
            <a:ext cx="5845964" cy="2084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Sunucu (Backend):</a:t>
            </a:r>
            <a:r>
              <a:rPr lang="en-US" sz="456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Node.js + Express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119703" y="6828496"/>
            <a:ext cx="6840849" cy="1408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Veritabanı:</a:t>
            </a:r>
            <a:r>
              <a:rPr lang="en-US" sz="456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PostgreSQL NeonDB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065993" y="8249945"/>
            <a:ext cx="7236497" cy="1408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Harita ve konum:</a:t>
            </a:r>
            <a:r>
              <a:rPr lang="en-US" sz="456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OpenStreetMap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290563" y="493221"/>
            <a:ext cx="7482009" cy="1253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73"/>
              </a:lnSpc>
              <a:spcBef>
                <a:spcPct val="0"/>
              </a:spcBef>
            </a:pPr>
            <a:r>
              <a:rPr lang="en-US" b="true" sz="6981">
                <a:solidFill>
                  <a:srgbClr val="335ACF"/>
                </a:solidFill>
                <a:latin typeface="Poppins Bold"/>
                <a:ea typeface="Poppins Bold"/>
                <a:cs typeface="Poppins Bold"/>
                <a:sym typeface="Poppins Bold"/>
              </a:rPr>
              <a:t>Teknik Mimari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177932" y="8597752"/>
            <a:ext cx="110068" cy="660548"/>
            <a:chOff x="0" y="0"/>
            <a:chExt cx="28989" cy="1739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989" cy="173972"/>
            </a:xfrm>
            <a:custGeom>
              <a:avLst/>
              <a:gdLst/>
              <a:ahLst/>
              <a:cxnLst/>
              <a:rect r="r" b="b" t="t" l="l"/>
              <a:pathLst>
                <a:path h="173972" w="28989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4658921" y="39825"/>
            <a:ext cx="4658921" cy="9218475"/>
            <a:chOff x="0" y="0"/>
            <a:chExt cx="2620010" cy="51841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118777" t="0" r="-105871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0" y="1068525"/>
            <a:ext cx="4658921" cy="9218475"/>
            <a:chOff x="0" y="0"/>
            <a:chExt cx="2620010" cy="51841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121914" t="0" r="-84372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9612847" y="3129442"/>
            <a:ext cx="4276898" cy="137582"/>
            <a:chOff x="0" y="0"/>
            <a:chExt cx="1126426" cy="3623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26426" cy="36236"/>
            </a:xfrm>
            <a:custGeom>
              <a:avLst/>
              <a:gdLst/>
              <a:ahLst/>
              <a:cxnLst/>
              <a:rect r="r" b="b" t="t" l="l"/>
              <a:pathLst>
                <a:path h="36236" w="1126426">
                  <a:moveTo>
                    <a:pt x="18118" y="0"/>
                  </a:moveTo>
                  <a:lnTo>
                    <a:pt x="1108308" y="0"/>
                  </a:lnTo>
                  <a:cubicBezTo>
                    <a:pt x="1113113" y="0"/>
                    <a:pt x="1117722" y="1909"/>
                    <a:pt x="1121119" y="5307"/>
                  </a:cubicBezTo>
                  <a:cubicBezTo>
                    <a:pt x="1124517" y="8704"/>
                    <a:pt x="1126426" y="13313"/>
                    <a:pt x="1126426" y="18118"/>
                  </a:cubicBezTo>
                  <a:lnTo>
                    <a:pt x="1126426" y="18118"/>
                  </a:lnTo>
                  <a:cubicBezTo>
                    <a:pt x="1126426" y="22923"/>
                    <a:pt x="1124517" y="27531"/>
                    <a:pt x="1121119" y="30929"/>
                  </a:cubicBezTo>
                  <a:cubicBezTo>
                    <a:pt x="1117722" y="34327"/>
                    <a:pt x="1113113" y="36236"/>
                    <a:pt x="1108308" y="36236"/>
                  </a:cubicBezTo>
                  <a:lnTo>
                    <a:pt x="18118" y="36236"/>
                  </a:lnTo>
                  <a:cubicBezTo>
                    <a:pt x="13313" y="36236"/>
                    <a:pt x="8704" y="34327"/>
                    <a:pt x="5307" y="30929"/>
                  </a:cubicBezTo>
                  <a:cubicBezTo>
                    <a:pt x="1909" y="27531"/>
                    <a:pt x="0" y="22923"/>
                    <a:pt x="0" y="18118"/>
                  </a:cubicBezTo>
                  <a:lnTo>
                    <a:pt x="0" y="18118"/>
                  </a:lnTo>
                  <a:cubicBezTo>
                    <a:pt x="0" y="13313"/>
                    <a:pt x="1909" y="8704"/>
                    <a:pt x="5307" y="5307"/>
                  </a:cubicBezTo>
                  <a:cubicBezTo>
                    <a:pt x="8704" y="1909"/>
                    <a:pt x="13313" y="0"/>
                    <a:pt x="18118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126426" cy="743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287879" y="1863491"/>
            <a:ext cx="1891960" cy="189196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558820" y="7259120"/>
            <a:ext cx="1891960" cy="189196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4093" y="4364049"/>
            <a:ext cx="1891960" cy="189196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9407069" y="1279962"/>
            <a:ext cx="4982921" cy="1408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Misyon  ve Vizyonumuz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403364" y="3396071"/>
            <a:ext cx="7815025" cy="1747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5"/>
              </a:lnSpc>
            </a:pPr>
            <a:r>
              <a:rPr lang="en-US" sz="251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Vizyon</a:t>
            </a:r>
          </a:p>
          <a:p>
            <a:pPr algn="l">
              <a:lnSpc>
                <a:spcPts val="3515"/>
              </a:lnSpc>
              <a:spcBef>
                <a:spcPct val="0"/>
              </a:spcBef>
            </a:pPr>
            <a:r>
              <a:rPr lang="en-US" sz="251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“Şehirlerde park aramayı minimuma indirip atıl park alanlarını paylaşım ekonomisiyle herkes için erişilebilir kılmak.”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403364" y="6057574"/>
            <a:ext cx="8026772" cy="1342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0"/>
              </a:lnSpc>
            </a:pPr>
            <a:r>
              <a:rPr lang="en-US" sz="257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Misyon </a:t>
            </a:r>
          </a:p>
          <a:p>
            <a:pPr algn="l">
              <a:lnSpc>
                <a:spcPts val="3610"/>
              </a:lnSpc>
              <a:spcBef>
                <a:spcPct val="0"/>
              </a:spcBef>
            </a:pPr>
            <a:r>
              <a:rPr lang="en-US" sz="257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“Boş park alanlarını sürücülerle güvenli, hızlı ve dijital rezervasyon-ödeme sistemiyle buluşturmak.”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8802" y="7301218"/>
            <a:ext cx="20585603" cy="5264356"/>
            <a:chOff x="0" y="0"/>
            <a:chExt cx="4274726" cy="10931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1093176"/>
            </a:xfrm>
            <a:custGeom>
              <a:avLst/>
              <a:gdLst/>
              <a:ahLst/>
              <a:cxnLst/>
              <a:rect r="r" b="b" t="t" l="l"/>
              <a:pathLst>
                <a:path h="1093176" w="4274726">
                  <a:moveTo>
                    <a:pt x="2137363" y="0"/>
                  </a:moveTo>
                  <a:cubicBezTo>
                    <a:pt x="956930" y="0"/>
                    <a:pt x="0" y="244716"/>
                    <a:pt x="0" y="546588"/>
                  </a:cubicBezTo>
                  <a:cubicBezTo>
                    <a:pt x="0" y="848460"/>
                    <a:pt x="956930" y="1093176"/>
                    <a:pt x="2137363" y="1093176"/>
                  </a:cubicBezTo>
                  <a:cubicBezTo>
                    <a:pt x="3317796" y="1093176"/>
                    <a:pt x="4274726" y="848460"/>
                    <a:pt x="4274726" y="546588"/>
                  </a:cubicBezTo>
                  <a:cubicBezTo>
                    <a:pt x="4274726" y="244716"/>
                    <a:pt x="3317796" y="0"/>
                    <a:pt x="2137363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400756" y="64385"/>
              <a:ext cx="3473215" cy="926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7406341" y="4044667"/>
            <a:ext cx="3475318" cy="6876514"/>
            <a:chOff x="0" y="0"/>
            <a:chExt cx="2620010" cy="51841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58351" t="0" r="-58351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0329460" y="5143500"/>
            <a:ext cx="2919979" cy="5777681"/>
            <a:chOff x="0" y="0"/>
            <a:chExt cx="2620010" cy="51841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58351" t="0" r="-58351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5038561" y="5143500"/>
            <a:ext cx="2919979" cy="5777681"/>
            <a:chOff x="0" y="0"/>
            <a:chExt cx="2620010" cy="518414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58351" t="0" r="-58351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35" id="35"/>
          <p:cNvGrpSpPr>
            <a:grpSpLocks noChangeAspect="true"/>
          </p:cNvGrpSpPr>
          <p:nvPr/>
        </p:nvGrpSpPr>
        <p:grpSpPr>
          <a:xfrm rot="0">
            <a:off x="12697923" y="6476535"/>
            <a:ext cx="2246277" cy="4444645"/>
            <a:chOff x="0" y="0"/>
            <a:chExt cx="2620010" cy="518414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58351" t="0" r="-58351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45" id="45"/>
          <p:cNvGrpSpPr>
            <a:grpSpLocks noChangeAspect="true"/>
          </p:cNvGrpSpPr>
          <p:nvPr/>
        </p:nvGrpSpPr>
        <p:grpSpPr>
          <a:xfrm rot="0">
            <a:off x="3343800" y="6476535"/>
            <a:ext cx="2246277" cy="4444645"/>
            <a:chOff x="0" y="0"/>
            <a:chExt cx="2620010" cy="518414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58351" t="0" r="-58351" b="0"/>
              </a:stretch>
            </a:blip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2" id="5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3" id="5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4" id="5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55" id="55"/>
          <p:cNvSpPr txBox="true"/>
          <p:nvPr/>
        </p:nvSpPr>
        <p:spPr>
          <a:xfrm rot="0">
            <a:off x="4466938" y="134389"/>
            <a:ext cx="9667748" cy="3910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95"/>
              </a:lnSpc>
              <a:spcBef>
                <a:spcPct val="0"/>
              </a:spcBef>
            </a:pPr>
            <a:r>
              <a:rPr lang="en-US" b="true" sz="10925">
                <a:solidFill>
                  <a:srgbClr val="335ACF"/>
                </a:solidFill>
                <a:latin typeface="Poppins Bold"/>
                <a:ea typeface="Poppins Bold"/>
                <a:cs typeface="Poppins Bold"/>
                <a:sym typeface="Poppins Bold"/>
              </a:rPr>
              <a:t>Teşekkür Ederiz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DAG8dEr-EhY</dc:identifier>
  <dcterms:modified xsi:type="dcterms:W3CDTF">2011-08-01T06:04:30Z</dcterms:modified>
  <cp:revision>1</cp:revision>
  <dc:title>Blue Modern Mobile Application Presentation</dc:title>
</cp:coreProperties>
</file>